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5" r:id="rId6"/>
    <p:sldId id="261" r:id="rId7"/>
    <p:sldId id="262" r:id="rId8"/>
    <p:sldId id="263" r:id="rId9"/>
    <p:sldId id="264" r:id="rId1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6" d="100"/>
          <a:sy n="36" d="100"/>
        </p:scale>
        <p:origin x="884" y="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23FF9DE6-BE87-4AD5-805F-911B34F6D29E}" type="datetimeFigureOut">
              <a:rPr lang="es-CO" smtClean="0"/>
              <a:t>12/12/2018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975991-5A6E-4A8D-9E87-AA12FAC72D92}" type="slidenum">
              <a:rPr lang="es-CO" smtClean="0"/>
              <a:t>‹Nº›</a:t>
            </a:fld>
            <a:endParaRPr lang="es-CO"/>
          </a:p>
        </p:txBody>
      </p:sp>
    </p:spTree>
    <p:extLst>
      <p:ext uri="{BB962C8B-B14F-4D97-AF65-F5344CB8AC3E}">
        <p14:creationId xmlns:p14="http://schemas.microsoft.com/office/powerpoint/2010/main" val="2368870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3FF9DE6-BE87-4AD5-805F-911B34F6D29E}" type="datetimeFigureOut">
              <a:rPr lang="es-CO" smtClean="0"/>
              <a:t>12/12/2018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975991-5A6E-4A8D-9E87-AA12FAC72D92}" type="slidenum">
              <a:rPr lang="es-CO" smtClean="0"/>
              <a:t>‹Nº›</a:t>
            </a:fld>
            <a:endParaRPr lang="es-CO"/>
          </a:p>
        </p:txBody>
      </p:sp>
    </p:spTree>
    <p:extLst>
      <p:ext uri="{BB962C8B-B14F-4D97-AF65-F5344CB8AC3E}">
        <p14:creationId xmlns:p14="http://schemas.microsoft.com/office/powerpoint/2010/main" val="40382914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23FF9DE6-BE87-4AD5-805F-911B34F6D29E}" type="datetimeFigureOut">
              <a:rPr lang="es-CO" smtClean="0"/>
              <a:t>12/12/2018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975991-5A6E-4A8D-9E87-AA12FAC72D92}" type="slidenum">
              <a:rPr lang="es-CO" smtClean="0"/>
              <a:t>‹Nº›</a:t>
            </a:fld>
            <a:endParaRPr lang="es-CO"/>
          </a:p>
        </p:txBody>
      </p:sp>
    </p:spTree>
    <p:extLst>
      <p:ext uri="{BB962C8B-B14F-4D97-AF65-F5344CB8AC3E}">
        <p14:creationId xmlns:p14="http://schemas.microsoft.com/office/powerpoint/2010/main" val="1138486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23FF9DE6-BE87-4AD5-805F-911B34F6D29E}" type="datetimeFigureOut">
              <a:rPr lang="es-CO" smtClean="0"/>
              <a:t>12/12/2018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2975991-5A6E-4A8D-9E87-AA12FAC72D92}" type="slidenum">
              <a:rPr lang="es-CO" smtClean="0"/>
              <a:t>‹Nº›</a:t>
            </a:fld>
            <a:endParaRPr lang="es-CO"/>
          </a:p>
        </p:txBody>
      </p:sp>
    </p:spTree>
    <p:extLst>
      <p:ext uri="{BB962C8B-B14F-4D97-AF65-F5344CB8AC3E}">
        <p14:creationId xmlns:p14="http://schemas.microsoft.com/office/powerpoint/2010/main" val="4225370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23FF9DE6-BE87-4AD5-805F-911B34F6D29E}" type="datetimeFigureOut">
              <a:rPr lang="es-CO" smtClean="0"/>
              <a:t>12/12/2018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82975991-5A6E-4A8D-9E87-AA12FAC72D92}" type="slidenum">
              <a:rPr lang="es-CO" smtClean="0"/>
              <a:t>‹Nº›</a:t>
            </a:fld>
            <a:endParaRPr lang="es-CO"/>
          </a:p>
        </p:txBody>
      </p:sp>
    </p:spTree>
    <p:extLst>
      <p:ext uri="{BB962C8B-B14F-4D97-AF65-F5344CB8AC3E}">
        <p14:creationId xmlns:p14="http://schemas.microsoft.com/office/powerpoint/2010/main" val="3062893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23FF9DE6-BE87-4AD5-805F-911B34F6D29E}" type="datetimeFigureOut">
              <a:rPr lang="es-CO" smtClean="0"/>
              <a:t>12/12/2018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82975991-5A6E-4A8D-9E87-AA12FAC72D92}" type="slidenum">
              <a:rPr lang="es-CO" smtClean="0"/>
              <a:t>‹Nº›</a:t>
            </a:fld>
            <a:endParaRPr lang="es-CO"/>
          </a:p>
        </p:txBody>
      </p:sp>
    </p:spTree>
    <p:extLst>
      <p:ext uri="{BB962C8B-B14F-4D97-AF65-F5344CB8AC3E}">
        <p14:creationId xmlns:p14="http://schemas.microsoft.com/office/powerpoint/2010/main" val="634687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3FF9DE6-BE87-4AD5-805F-911B34F6D29E}" type="datetimeFigureOut">
              <a:rPr lang="es-CO" smtClean="0"/>
              <a:t>12/12/2018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82975991-5A6E-4A8D-9E87-AA12FAC72D92}" type="slidenum">
              <a:rPr lang="es-CO" smtClean="0"/>
              <a:t>‹Nº›</a:t>
            </a:fld>
            <a:endParaRPr lang="es-CO"/>
          </a:p>
        </p:txBody>
      </p:sp>
    </p:spTree>
    <p:extLst>
      <p:ext uri="{BB962C8B-B14F-4D97-AF65-F5344CB8AC3E}">
        <p14:creationId xmlns:p14="http://schemas.microsoft.com/office/powerpoint/2010/main" val="297015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23FF9DE6-BE87-4AD5-805F-911B34F6D29E}" type="datetimeFigureOut">
              <a:rPr lang="es-CO" smtClean="0"/>
              <a:t>12/12/2018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2975991-5A6E-4A8D-9E87-AA12FAC72D92}" type="slidenum">
              <a:rPr lang="es-CO" smtClean="0"/>
              <a:t>‹Nº›</a:t>
            </a:fld>
            <a:endParaRPr lang="es-CO"/>
          </a:p>
        </p:txBody>
      </p:sp>
    </p:spTree>
    <p:extLst>
      <p:ext uri="{BB962C8B-B14F-4D97-AF65-F5344CB8AC3E}">
        <p14:creationId xmlns:p14="http://schemas.microsoft.com/office/powerpoint/2010/main" val="563862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23FF9DE6-BE87-4AD5-805F-911B34F6D29E}" type="datetimeFigureOut">
              <a:rPr lang="es-CO" smtClean="0"/>
              <a:t>12/12/2018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82975991-5A6E-4A8D-9E87-AA12FAC72D92}" type="slidenum">
              <a:rPr lang="es-CO" smtClean="0"/>
              <a:t>‹Nº›</a:t>
            </a:fld>
            <a:endParaRPr lang="es-CO"/>
          </a:p>
        </p:txBody>
      </p:sp>
    </p:spTree>
    <p:extLst>
      <p:ext uri="{BB962C8B-B14F-4D97-AF65-F5344CB8AC3E}">
        <p14:creationId xmlns:p14="http://schemas.microsoft.com/office/powerpoint/2010/main" val="2085923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3FF9DE6-BE87-4AD5-805F-911B34F6D29E}" type="datetimeFigureOut">
              <a:rPr lang="es-CO" smtClean="0"/>
              <a:t>12/12/2018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975991-5A6E-4A8D-9E87-AA12FAC72D92}" type="slidenum">
              <a:rPr lang="es-CO" smtClean="0"/>
              <a:t>‹Nº›</a:t>
            </a:fld>
            <a:endParaRPr lang="es-CO"/>
          </a:p>
        </p:txBody>
      </p:sp>
    </p:spTree>
    <p:extLst>
      <p:ext uri="{BB962C8B-B14F-4D97-AF65-F5344CB8AC3E}">
        <p14:creationId xmlns:p14="http://schemas.microsoft.com/office/powerpoint/2010/main" val="731284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3FF9DE6-BE87-4AD5-805F-911B34F6D29E}" type="datetimeFigureOut">
              <a:rPr lang="es-CO" smtClean="0"/>
              <a:t>12/12/2018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82975991-5A6E-4A8D-9E87-AA12FAC72D92}" type="slidenum">
              <a:rPr lang="es-CO" smtClean="0"/>
              <a:t>‹Nº›</a:t>
            </a:fld>
            <a:endParaRPr lang="es-CO"/>
          </a:p>
        </p:txBody>
      </p:sp>
    </p:spTree>
    <p:extLst>
      <p:ext uri="{BB962C8B-B14F-4D97-AF65-F5344CB8AC3E}">
        <p14:creationId xmlns:p14="http://schemas.microsoft.com/office/powerpoint/2010/main" val="2487216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FF9DE6-BE87-4AD5-805F-911B34F6D29E}" type="datetimeFigureOut">
              <a:rPr lang="es-CO" smtClean="0"/>
              <a:t>12/12/2018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975991-5A6E-4A8D-9E87-AA12FAC72D92}" type="slidenum">
              <a:rPr lang="es-CO" smtClean="0"/>
              <a:t>‹Nº›</a:t>
            </a:fld>
            <a:endParaRPr lang="es-CO"/>
          </a:p>
        </p:txBody>
      </p:sp>
    </p:spTree>
    <p:extLst>
      <p:ext uri="{BB962C8B-B14F-4D97-AF65-F5344CB8AC3E}">
        <p14:creationId xmlns:p14="http://schemas.microsoft.com/office/powerpoint/2010/main" val="1460026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48553" y="1685364"/>
            <a:ext cx="10515600" cy="4177553"/>
          </a:xfrm>
          <a:blipFill>
            <a:blip r:embed="rId2"/>
            <a:tile tx="0" ty="0" sx="100000" sy="100000" flip="none" algn="tl"/>
          </a:blipFill>
          <a:effectLst>
            <a:glow rad="228600">
              <a:schemeClr val="accent2">
                <a:satMod val="175000"/>
                <a:alpha val="40000"/>
              </a:schemeClr>
            </a:glow>
          </a:effectLst>
        </p:spPr>
        <p:txBody>
          <a:bodyPr>
            <a:normAutofit fontScale="92500"/>
          </a:bodyPr>
          <a:lstStyle/>
          <a:p>
            <a:pPr marL="0" indent="0" algn="ctr">
              <a:buNone/>
            </a:pPr>
            <a:r>
              <a:rPr lang="es-CO" sz="6600" b="1" dirty="0" smtClean="0">
                <a:latin typeface="Algerian" panose="04020705040A02060702" pitchFamily="82" charset="0"/>
              </a:rPr>
              <a:t>El sueño </a:t>
            </a:r>
            <a:r>
              <a:rPr lang="es-CO" sz="6600" b="1" dirty="0">
                <a:latin typeface="Algerian" panose="04020705040A02060702" pitchFamily="82" charset="0"/>
              </a:rPr>
              <a:t>de </a:t>
            </a:r>
            <a:r>
              <a:rPr lang="es-CO" sz="6600" b="1" dirty="0" smtClean="0">
                <a:latin typeface="Algerian" panose="04020705040A02060702" pitchFamily="82" charset="0"/>
              </a:rPr>
              <a:t>Dios:</a:t>
            </a:r>
          </a:p>
          <a:p>
            <a:pPr marL="0" indent="0" algn="ctr">
              <a:buNone/>
            </a:pPr>
            <a:endParaRPr lang="es-CO" sz="6600" dirty="0" smtClean="0"/>
          </a:p>
          <a:p>
            <a:pPr marL="0" indent="0" algn="ctr">
              <a:buNone/>
            </a:pPr>
            <a:r>
              <a:rPr lang="es-CO" sz="6600" b="1" dirty="0" smtClean="0"/>
              <a:t>“</a:t>
            </a:r>
            <a:r>
              <a:rPr lang="es-CO" sz="6600" b="1" dirty="0"/>
              <a:t>HÁGASE TU VOLUNTAD, ASÍ EN LA TIERRA, COMO EN EL </a:t>
            </a:r>
            <a:r>
              <a:rPr lang="es-CO" sz="6600" b="1" dirty="0" smtClean="0"/>
              <a:t>CIELO”</a:t>
            </a:r>
            <a:endParaRPr lang="es-CO" sz="6600" b="1" dirty="0"/>
          </a:p>
        </p:txBody>
      </p:sp>
    </p:spTree>
    <p:extLst>
      <p:ext uri="{BB962C8B-B14F-4D97-AF65-F5344CB8AC3E}">
        <p14:creationId xmlns:p14="http://schemas.microsoft.com/office/powerpoint/2010/main" val="38407547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20270" y="203760"/>
            <a:ext cx="10515600" cy="1696756"/>
          </a:xfrm>
          <a:solidFill>
            <a:schemeClr val="accent5">
              <a:lumMod val="20000"/>
              <a:lumOff val="80000"/>
            </a:schemeClr>
          </a:solidFill>
        </p:spPr>
        <p:txBody>
          <a:bodyPr>
            <a:normAutofit fontScale="90000"/>
          </a:bodyPr>
          <a:lstStyle/>
          <a:p>
            <a:pPr algn="ctr"/>
            <a:r>
              <a:rPr lang="es-CO" b="1" i="1" dirty="0" smtClean="0">
                <a:effectLst>
                  <a:outerShdw blurRad="38100" dist="38100" dir="2700000" algn="tl">
                    <a:srgbClr val="000000">
                      <a:alpha val="43137"/>
                    </a:srgbClr>
                  </a:outerShdw>
                </a:effectLst>
              </a:rPr>
              <a:t>“HÁGASE TU VOLUNTAD, ASÍ EN LA TIERRA, COMO EN EL CIELO</a:t>
            </a:r>
            <a:r>
              <a:rPr lang="es-CO" dirty="0" smtClean="0"/>
              <a:t>”</a:t>
            </a:r>
            <a:br>
              <a:rPr lang="es-CO" dirty="0" smtClean="0"/>
            </a:br>
            <a:r>
              <a:rPr lang="es-CO" dirty="0" smtClean="0"/>
              <a:t> </a:t>
            </a:r>
            <a:r>
              <a:rPr lang="es-CO" dirty="0" smtClean="0">
                <a:solidFill>
                  <a:srgbClr val="FF0000"/>
                </a:solidFill>
              </a:rPr>
              <a:t>(Mat.6:10).</a:t>
            </a:r>
            <a:endParaRPr lang="es-CO" dirty="0">
              <a:solidFill>
                <a:srgbClr val="FF0000"/>
              </a:solidFill>
            </a:endParaRPr>
          </a:p>
        </p:txBody>
      </p:sp>
      <p:sp>
        <p:nvSpPr>
          <p:cNvPr id="3" name="Marcador de contenido 2"/>
          <p:cNvSpPr>
            <a:spLocks noGrp="1"/>
          </p:cNvSpPr>
          <p:nvPr>
            <p:ph idx="1"/>
          </p:nvPr>
        </p:nvSpPr>
        <p:spPr>
          <a:xfrm>
            <a:off x="286870" y="2061881"/>
            <a:ext cx="11582400" cy="4607859"/>
          </a:xfrm>
          <a:solidFill>
            <a:schemeClr val="accent1">
              <a:lumMod val="20000"/>
              <a:lumOff val="80000"/>
            </a:schemeClr>
          </a:solidFill>
          <a:effectLst>
            <a:glow rad="139700">
              <a:schemeClr val="accent2">
                <a:satMod val="175000"/>
                <a:alpha val="40000"/>
              </a:schemeClr>
            </a:glow>
          </a:effectLst>
          <a:scene3d>
            <a:camera prst="orthographicFront"/>
            <a:lightRig rig="threePt" dir="t"/>
          </a:scene3d>
          <a:sp3d>
            <a:bevelT w="165100" prst="coolSlant"/>
          </a:sp3d>
        </p:spPr>
        <p:txBody>
          <a:bodyPr>
            <a:normAutofit fontScale="92500" lnSpcReduction="20000"/>
          </a:bodyPr>
          <a:lstStyle/>
          <a:p>
            <a:pPr marL="0" indent="0">
              <a:buNone/>
            </a:pPr>
            <a:r>
              <a:rPr lang="es-CO" sz="3200" dirty="0" smtClean="0"/>
              <a:t>Cristo </a:t>
            </a:r>
            <a:r>
              <a:rPr lang="es-CO" sz="3200" dirty="0"/>
              <a:t>habla aquí de la voluntad de Dios, especialmente en lo que afecta a esta tierra.  </a:t>
            </a:r>
            <a:endParaRPr lang="es-CO" sz="3200" dirty="0" smtClean="0"/>
          </a:p>
          <a:p>
            <a:pPr marL="0" indent="0">
              <a:buNone/>
            </a:pPr>
            <a:r>
              <a:rPr lang="es-CO" sz="3200" u="sng" dirty="0" smtClean="0"/>
              <a:t>Cuando </a:t>
            </a:r>
            <a:r>
              <a:rPr lang="es-CO" sz="3200" u="sng" dirty="0"/>
              <a:t>el corazón humano se somete a la jurisdicción del reino de la gracia divina, la voluntad de Dios para con esa persona se cumple</a:t>
            </a:r>
            <a:r>
              <a:rPr lang="es-CO" sz="3200" dirty="0"/>
              <a:t>.  </a:t>
            </a:r>
            <a:endParaRPr lang="es-CO" sz="3200" dirty="0" smtClean="0"/>
          </a:p>
          <a:p>
            <a:pPr marL="0" indent="0">
              <a:buNone/>
            </a:pPr>
            <a:endParaRPr lang="es-CO" sz="3200" dirty="0"/>
          </a:p>
          <a:p>
            <a:pPr marL="0" indent="0">
              <a:buNone/>
            </a:pPr>
            <a:r>
              <a:rPr lang="es-CO" sz="3200" dirty="0"/>
              <a:t>E</a:t>
            </a:r>
            <a:r>
              <a:rPr lang="es-CO" sz="3200" dirty="0" smtClean="0"/>
              <a:t>ste pedido reconoce que todavía no se está haciendo la voluntad de Dios en la tierra.  </a:t>
            </a:r>
          </a:p>
          <a:p>
            <a:pPr marL="0" indent="0">
              <a:buNone/>
            </a:pPr>
            <a:endParaRPr lang="es-CO" sz="3200" u="sng" dirty="0"/>
          </a:p>
          <a:p>
            <a:pPr marL="0" indent="0">
              <a:buNone/>
            </a:pPr>
            <a:r>
              <a:rPr lang="es-CO" sz="3200" u="sng" dirty="0" smtClean="0"/>
              <a:t>Se </a:t>
            </a:r>
            <a:r>
              <a:rPr lang="es-CO" sz="3200" u="sng" dirty="0"/>
              <a:t>pide que acabe el reinado del pecado y que llegue el momento cuando la voluntad de Dios sea tan universalmente cumplida en la tierra como lo es ahora en todos los otros dominios de la creación de Dios</a:t>
            </a:r>
            <a:r>
              <a:rPr lang="es-CO" sz="3200" dirty="0"/>
              <a:t>.</a:t>
            </a:r>
          </a:p>
        </p:txBody>
      </p:sp>
    </p:spTree>
    <p:extLst>
      <p:ext uri="{BB962C8B-B14F-4D97-AF65-F5344CB8AC3E}">
        <p14:creationId xmlns:p14="http://schemas.microsoft.com/office/powerpoint/2010/main" val="1750076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2729" y="466165"/>
            <a:ext cx="11492753" cy="6078070"/>
          </a:xfrm>
          <a:solidFill>
            <a:schemeClr val="accent1">
              <a:lumMod val="20000"/>
              <a:lumOff val="80000"/>
            </a:schemeClr>
          </a:solidFill>
          <a:scene3d>
            <a:camera prst="orthographicFront"/>
            <a:lightRig rig="threePt" dir="t"/>
          </a:scene3d>
          <a:sp3d>
            <a:bevelT w="114300" prst="artDeco"/>
          </a:sp3d>
        </p:spPr>
        <p:txBody>
          <a:bodyPr>
            <a:normAutofit lnSpcReduction="10000"/>
          </a:bodyPr>
          <a:lstStyle/>
          <a:p>
            <a:pPr marL="0" indent="0">
              <a:buNone/>
            </a:pPr>
            <a:r>
              <a:rPr lang="es-CO" dirty="0" smtClean="0"/>
              <a:t>En el cielo, los ángeles no tienen un manual para regirse, separadamente de la Palabra de Dios, como el que tiene la llamada “Iglesia remanente”, en la tierra. </a:t>
            </a:r>
          </a:p>
          <a:p>
            <a:pPr marL="0" indent="0">
              <a:buNone/>
            </a:pPr>
            <a:endParaRPr lang="es-CO" dirty="0"/>
          </a:p>
          <a:p>
            <a:pPr marL="0" indent="0">
              <a:buNone/>
            </a:pPr>
            <a:r>
              <a:rPr lang="es-CO" dirty="0" smtClean="0"/>
              <a:t>La función de los ángeles en el cielo, consiste en dos cosas:</a:t>
            </a:r>
          </a:p>
          <a:p>
            <a:pPr marL="0" indent="0">
              <a:buNone/>
            </a:pPr>
            <a:endParaRPr lang="es-CO" dirty="0"/>
          </a:p>
          <a:p>
            <a:pPr marL="0" indent="0">
              <a:buNone/>
            </a:pPr>
            <a:r>
              <a:rPr lang="es-CO" sz="4000" b="1" dirty="0" smtClean="0"/>
              <a:t>      </a:t>
            </a:r>
            <a:r>
              <a:rPr lang="es-CO" sz="4800" b="1" dirty="0" smtClean="0"/>
              <a:t>1</a:t>
            </a:r>
            <a:r>
              <a:rPr lang="es-CO" sz="3600" dirty="0" smtClean="0"/>
              <a:t>. </a:t>
            </a:r>
            <a:r>
              <a:rPr lang="es-CO" sz="3600" dirty="0" smtClean="0">
                <a:solidFill>
                  <a:srgbClr val="FF0000"/>
                </a:solidFill>
              </a:rPr>
              <a:t>Adorar a Dios continuamente</a:t>
            </a:r>
            <a:r>
              <a:rPr lang="es-CO" sz="3600" dirty="0" smtClean="0"/>
              <a:t>. Y</a:t>
            </a:r>
          </a:p>
          <a:p>
            <a:pPr marL="0" indent="0">
              <a:buNone/>
            </a:pPr>
            <a:r>
              <a:rPr lang="es-CO" sz="4800" b="1" dirty="0" smtClean="0"/>
              <a:t>     2</a:t>
            </a:r>
            <a:r>
              <a:rPr lang="es-CO" sz="3600" dirty="0" smtClean="0"/>
              <a:t>. </a:t>
            </a:r>
            <a:r>
              <a:rPr lang="es-CO" sz="3600" dirty="0" smtClean="0">
                <a:solidFill>
                  <a:srgbClr val="FF0000"/>
                </a:solidFill>
              </a:rPr>
              <a:t>Obedecer las ordenes de Dios. </a:t>
            </a:r>
            <a:endParaRPr lang="es-CO" sz="3600" dirty="0">
              <a:solidFill>
                <a:srgbClr val="FF0000"/>
              </a:solidFill>
            </a:endParaRPr>
          </a:p>
          <a:p>
            <a:pPr marL="0" indent="0">
              <a:buNone/>
            </a:pPr>
            <a:endParaRPr lang="es-CO" dirty="0" smtClean="0"/>
          </a:p>
          <a:p>
            <a:pPr marL="0" indent="0">
              <a:buNone/>
            </a:pPr>
            <a:r>
              <a:rPr lang="es-CO" dirty="0" smtClean="0"/>
              <a:t>Los ángeles no interrogan si es correcto lo que Dios decide, ellos sin pensarlo dos veces, inmediatamente obedecen. Esa es la clase de iglesia que Dios lucha por tener en la tierra, ese es el remanente que Dios está formando dentro de Israel</a:t>
            </a:r>
            <a:r>
              <a:rPr lang="es-CO" dirty="0"/>
              <a:t> </a:t>
            </a:r>
            <a:r>
              <a:rPr lang="es-CO" dirty="0" smtClean="0"/>
              <a:t>–la iglesia-.</a:t>
            </a:r>
            <a:endParaRPr lang="es-CO" dirty="0"/>
          </a:p>
        </p:txBody>
      </p:sp>
    </p:spTree>
    <p:extLst>
      <p:ext uri="{BB962C8B-B14F-4D97-AF65-F5344CB8AC3E}">
        <p14:creationId xmlns:p14="http://schemas.microsoft.com/office/powerpoint/2010/main" val="42287850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1012" y="233081"/>
            <a:ext cx="11940988" cy="6490447"/>
          </a:xfrm>
          <a:solidFill>
            <a:schemeClr val="accent1">
              <a:lumMod val="20000"/>
              <a:lumOff val="80000"/>
            </a:schemeClr>
          </a:solidFill>
          <a:scene3d>
            <a:camera prst="orthographicFront"/>
            <a:lightRig rig="threePt" dir="t"/>
          </a:scene3d>
          <a:sp3d>
            <a:bevelT prst="slope"/>
          </a:sp3d>
        </p:spPr>
        <p:txBody>
          <a:bodyPr>
            <a:normAutofit/>
          </a:bodyPr>
          <a:lstStyle/>
          <a:p>
            <a:pPr marL="0" indent="0">
              <a:buNone/>
            </a:pPr>
            <a:r>
              <a:rPr lang="es-CO" dirty="0" smtClean="0">
                <a:solidFill>
                  <a:srgbClr val="FF0000"/>
                </a:solidFill>
              </a:rPr>
              <a:t>1 </a:t>
            </a:r>
            <a:r>
              <a:rPr lang="es-CO" dirty="0">
                <a:solidFill>
                  <a:srgbClr val="FF0000"/>
                </a:solidFill>
              </a:rPr>
              <a:t>Rey. </a:t>
            </a:r>
            <a:r>
              <a:rPr lang="es-CO" dirty="0" smtClean="0">
                <a:solidFill>
                  <a:srgbClr val="FF0000"/>
                </a:solidFill>
              </a:rPr>
              <a:t>19:18</a:t>
            </a:r>
            <a:r>
              <a:rPr lang="es-CO" dirty="0" smtClean="0"/>
              <a:t>: “</a:t>
            </a:r>
            <a:r>
              <a:rPr lang="es-CO" b="1" i="1" dirty="0" smtClean="0"/>
              <a:t>Pero yo he hecho que queden en Israel siete mil, cuyas rodillas no se doblaron ante Baal, y cuyas bocas no lo besaron”.</a:t>
            </a:r>
          </a:p>
          <a:p>
            <a:pPr marL="0" indent="0">
              <a:buNone/>
            </a:pPr>
            <a:r>
              <a:rPr lang="es-CO" dirty="0" smtClean="0"/>
              <a:t>En el </a:t>
            </a:r>
            <a:r>
              <a:rPr lang="es-CO" dirty="0" smtClean="0">
                <a:solidFill>
                  <a:srgbClr val="FF0000"/>
                </a:solidFill>
              </a:rPr>
              <a:t>verso 10, </a:t>
            </a:r>
            <a:r>
              <a:rPr lang="es-CO" dirty="0" smtClean="0"/>
              <a:t>Elías dice</a:t>
            </a:r>
            <a:r>
              <a:rPr lang="es-CO" dirty="0"/>
              <a:t>:  </a:t>
            </a:r>
            <a:r>
              <a:rPr lang="es-CO" dirty="0" smtClean="0"/>
              <a:t>“He </a:t>
            </a:r>
            <a:r>
              <a:rPr lang="es-CO" dirty="0"/>
              <a:t>sentido un vivo celo por Jehová Dios de los </a:t>
            </a:r>
            <a:r>
              <a:rPr lang="es-CO" dirty="0" smtClean="0"/>
              <a:t>ejércitos, porque </a:t>
            </a:r>
            <a:r>
              <a:rPr lang="es-CO" dirty="0"/>
              <a:t>los hijos de Israel </a:t>
            </a:r>
            <a:r>
              <a:rPr lang="es-CO" u="sng" dirty="0"/>
              <a:t>han dejado tu pacto</a:t>
            </a:r>
            <a:r>
              <a:rPr lang="es-CO" dirty="0"/>
              <a:t>, </a:t>
            </a:r>
            <a:r>
              <a:rPr lang="es-CO" dirty="0" smtClean="0"/>
              <a:t>-tu ley- </a:t>
            </a:r>
            <a:r>
              <a:rPr lang="es-CO" u="sng" dirty="0" smtClean="0"/>
              <a:t>han </a:t>
            </a:r>
            <a:r>
              <a:rPr lang="es-CO" u="sng" dirty="0"/>
              <a:t>derribado tus altares</a:t>
            </a:r>
            <a:r>
              <a:rPr lang="es-CO" dirty="0"/>
              <a:t>, y </a:t>
            </a:r>
            <a:r>
              <a:rPr lang="es-CO" u="sng" dirty="0"/>
              <a:t>han matado a espada a tus profetas</a:t>
            </a:r>
            <a:r>
              <a:rPr lang="es-CO" dirty="0"/>
              <a:t>; y sólo yo he quedado, y me buscan para quitarme la </a:t>
            </a:r>
            <a:r>
              <a:rPr lang="es-CO" dirty="0" smtClean="0"/>
              <a:t>vida”.</a:t>
            </a:r>
          </a:p>
          <a:p>
            <a:r>
              <a:rPr lang="es-CO" dirty="0" smtClean="0"/>
              <a:t>Es muy confortante saber, que en medio de la apostasía reinante, y la persecución a muerte contra el remanente, Dios conservaba 7000 que le eran fieles a Él, pero Elías no lo sabía, ni sabía quienes eran. Y Dios </a:t>
            </a:r>
            <a:r>
              <a:rPr lang="es-CO" dirty="0"/>
              <a:t>le dice: “yo he hecho que queden en Israel siete </a:t>
            </a:r>
            <a:r>
              <a:rPr lang="es-CO" dirty="0" smtClean="0"/>
              <a:t>mil”. </a:t>
            </a:r>
            <a:endParaRPr lang="es-CO" dirty="0" smtClean="0"/>
          </a:p>
          <a:p>
            <a:pPr marL="0" indent="0">
              <a:buNone/>
            </a:pPr>
            <a:endParaRPr lang="es-CO" dirty="0"/>
          </a:p>
          <a:p>
            <a:pPr marL="0" indent="0">
              <a:buNone/>
            </a:pPr>
            <a:r>
              <a:rPr lang="es-CO" b="1" dirty="0" smtClean="0"/>
              <a:t>El último censo registrado en la Biblia es cuando los Judíos regresan a Jerusalén, de la deportación a Babilonia, registrado en Esdras 2:64: Son 42.360 menos 7.000, restantes 35.360, que estaban nuevamente adorando a Baal. </a:t>
            </a:r>
            <a:endParaRPr lang="es-CO" b="1" dirty="0" smtClean="0"/>
          </a:p>
        </p:txBody>
      </p:sp>
    </p:spTree>
    <p:extLst>
      <p:ext uri="{BB962C8B-B14F-4D97-AF65-F5344CB8AC3E}">
        <p14:creationId xmlns:p14="http://schemas.microsoft.com/office/powerpoint/2010/main" val="12418403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86870" y="842682"/>
            <a:ext cx="11510682" cy="6555641"/>
          </a:xfrm>
          <a:prstGeom prst="rect">
            <a:avLst/>
          </a:prstGeom>
          <a:solidFill>
            <a:schemeClr val="accent1">
              <a:lumMod val="20000"/>
              <a:lumOff val="80000"/>
            </a:schemeClr>
          </a:solidFill>
          <a:scene3d>
            <a:camera prst="orthographicFront"/>
            <a:lightRig rig="threePt" dir="t"/>
          </a:scene3d>
          <a:sp3d>
            <a:bevelT/>
          </a:sp3d>
        </p:spPr>
        <p:txBody>
          <a:bodyPr wrap="square">
            <a:spAutoFit/>
          </a:bodyPr>
          <a:lstStyle/>
          <a:p>
            <a:r>
              <a:rPr lang="es-CO" sz="2800" dirty="0"/>
              <a:t>Y </a:t>
            </a:r>
            <a:r>
              <a:rPr lang="es-CO" sz="2800" dirty="0" smtClean="0"/>
              <a:t>Pablo en Rom.9:27. Hablando </a:t>
            </a:r>
            <a:r>
              <a:rPr lang="es-CO" sz="2800" dirty="0"/>
              <a:t>de la destrucción de Israel dice:  “</a:t>
            </a:r>
            <a:r>
              <a:rPr lang="es-CO" sz="2800" b="1" i="1" dirty="0"/>
              <a:t>Si fuere el número de los hijos de Israel como la arena del mar, tan sólo el remanente será salvo</a:t>
            </a:r>
            <a:r>
              <a:rPr lang="es-CO" sz="2800" dirty="0" smtClean="0"/>
              <a:t>”.</a:t>
            </a:r>
          </a:p>
          <a:p>
            <a:endParaRPr lang="es-CO" sz="2800" dirty="0"/>
          </a:p>
          <a:p>
            <a:pPr marL="457200" indent="-457200">
              <a:buFont typeface="Arial" panose="020B0604020202020204" pitchFamily="34" charset="0"/>
              <a:buChar char="•"/>
            </a:pPr>
            <a:r>
              <a:rPr lang="es-CO" sz="2800" dirty="0" smtClean="0"/>
              <a:t>Hoy </a:t>
            </a:r>
            <a:r>
              <a:rPr lang="es-CO" sz="2800" dirty="0"/>
              <a:t>el Israel </a:t>
            </a:r>
            <a:r>
              <a:rPr lang="es-CO" sz="2800" dirty="0" smtClean="0"/>
              <a:t>ESPÍRITUAL</a:t>
            </a:r>
            <a:r>
              <a:rPr lang="es-CO" sz="2800" dirty="0"/>
              <a:t>, cuenta con unos 20 millones de miembros, y de la misma forma, Dios tiene un pequeño remanente dentro de </a:t>
            </a:r>
            <a:r>
              <a:rPr lang="es-CO" sz="2800" dirty="0" smtClean="0"/>
              <a:t>él, que finalmente serán 144.000, de los cuales Pablo dice: “</a:t>
            </a:r>
            <a:r>
              <a:rPr lang="es-CO" sz="2800" b="1" i="1" dirty="0" smtClean="0"/>
              <a:t>Luego </a:t>
            </a:r>
            <a:r>
              <a:rPr lang="es-CO" sz="2800" b="1" i="1" dirty="0"/>
              <a:t>nosotros los que vivimos, los que </a:t>
            </a:r>
            <a:r>
              <a:rPr lang="es-CO" sz="2800" b="1" i="1" u="sng" dirty="0"/>
              <a:t>hayamos quedado</a:t>
            </a:r>
            <a:r>
              <a:rPr lang="es-CO" sz="2800" b="1" i="1" dirty="0"/>
              <a:t>, seremos arrebatados juntamente con ellos en las nubes para recibir al Señor en el aire, y así estaremos siempre con el </a:t>
            </a:r>
            <a:r>
              <a:rPr lang="es-CO" sz="2800" b="1" i="1" dirty="0" smtClean="0"/>
              <a:t>Señor</a:t>
            </a:r>
            <a:r>
              <a:rPr lang="es-CO" sz="2800" dirty="0" smtClean="0"/>
              <a:t>”. Si le descontamos a los 20 millones los 144 mil, el resultado sería 20 millones menos 144 mil= 19’856.000 que no heredarán el reino de los cielos por estar adorando a los Baales modernos.</a:t>
            </a:r>
          </a:p>
          <a:p>
            <a:pPr marL="457200" indent="-457200">
              <a:buFont typeface="Arial" panose="020B0604020202020204" pitchFamily="34" charset="0"/>
              <a:buChar char="•"/>
            </a:pPr>
            <a:endParaRPr lang="es-CO" sz="2800" dirty="0"/>
          </a:p>
          <a:p>
            <a:pPr marL="457200" indent="-457200">
              <a:buFont typeface="Arial" panose="020B0604020202020204" pitchFamily="34" charset="0"/>
              <a:buChar char="•"/>
            </a:pPr>
            <a:r>
              <a:rPr lang="es-CO" sz="2800" dirty="0" smtClean="0"/>
              <a:t>Por ende EGW dice:  </a:t>
            </a:r>
          </a:p>
          <a:p>
            <a:pPr marL="457200" indent="-457200">
              <a:buFont typeface="Arial" panose="020B0604020202020204" pitchFamily="34" charset="0"/>
              <a:buChar char="•"/>
            </a:pPr>
            <a:endParaRPr lang="es-CO" sz="2800" dirty="0" smtClean="0"/>
          </a:p>
        </p:txBody>
      </p:sp>
    </p:spTree>
    <p:extLst>
      <p:ext uri="{BB962C8B-B14F-4D97-AF65-F5344CB8AC3E}">
        <p14:creationId xmlns:p14="http://schemas.microsoft.com/office/powerpoint/2010/main" val="34408912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15153" y="322729"/>
            <a:ext cx="11725835" cy="6221506"/>
          </a:xfrm>
          <a:solidFill>
            <a:schemeClr val="accent1">
              <a:lumMod val="20000"/>
              <a:lumOff val="80000"/>
            </a:schemeClr>
          </a:solidFill>
          <a:scene3d>
            <a:camera prst="orthographicFront"/>
            <a:lightRig rig="threePt" dir="t"/>
          </a:scene3d>
          <a:sp3d>
            <a:bevelT prst="slope"/>
          </a:sp3d>
        </p:spPr>
        <p:txBody>
          <a:bodyPr>
            <a:normAutofit lnSpcReduction="10000"/>
          </a:bodyPr>
          <a:lstStyle/>
          <a:p>
            <a:pPr marL="0" indent="0" algn="ctr">
              <a:buNone/>
            </a:pPr>
            <a:r>
              <a:rPr lang="es-CO" dirty="0" smtClean="0"/>
              <a:t>“</a:t>
            </a:r>
            <a:r>
              <a:rPr lang="es-CO" sz="3200" b="1" i="1" dirty="0" smtClean="0"/>
              <a:t>Es </a:t>
            </a:r>
            <a:r>
              <a:rPr lang="es-CO" sz="3200" b="1" i="1" dirty="0"/>
              <a:t>una solemne declaración la que hago a la iglesia, de que ni uno de cada veinte de aquellos cuyos nombres están registrados en los libros de la iglesia se halla preparado para terminar su historia terrenal, y que estaría tan </a:t>
            </a:r>
            <a:r>
              <a:rPr lang="es-CO" sz="3200" b="1" i="1" dirty="0" smtClean="0"/>
              <a:t>ciertamente </a:t>
            </a:r>
            <a:r>
              <a:rPr lang="es-CO" sz="3200" b="1" i="1" dirty="0"/>
              <a:t>sin Dios y sin esperanza en el mundo como el pecador común</a:t>
            </a:r>
            <a:r>
              <a:rPr lang="es-CO" dirty="0"/>
              <a:t>”. </a:t>
            </a:r>
            <a:endParaRPr lang="es-CO" dirty="0" smtClean="0"/>
          </a:p>
          <a:p>
            <a:pPr marL="0" indent="0" algn="ctr">
              <a:buNone/>
            </a:pPr>
            <a:r>
              <a:rPr lang="es-CO" dirty="0" smtClean="0">
                <a:solidFill>
                  <a:srgbClr val="FF0000"/>
                </a:solidFill>
              </a:rPr>
              <a:t>(</a:t>
            </a:r>
            <a:r>
              <a:rPr lang="es-CO" dirty="0">
                <a:solidFill>
                  <a:srgbClr val="FF0000"/>
                </a:solidFill>
              </a:rPr>
              <a:t>Boletín de la Asociación General, 1893, pág. 132, </a:t>
            </a:r>
            <a:r>
              <a:rPr lang="es-CO" dirty="0" smtClean="0">
                <a:solidFill>
                  <a:srgbClr val="FF0000"/>
                </a:solidFill>
              </a:rPr>
              <a:t>133)</a:t>
            </a:r>
            <a:r>
              <a:rPr lang="es-CO" dirty="0" smtClean="0"/>
              <a:t>.</a:t>
            </a:r>
          </a:p>
          <a:p>
            <a:pPr marL="0" indent="0" algn="ctr">
              <a:buNone/>
            </a:pPr>
            <a:r>
              <a:rPr lang="es-CO" dirty="0" smtClean="0"/>
              <a:t>“Profesan </a:t>
            </a:r>
            <a:r>
              <a:rPr lang="es-CO" dirty="0"/>
              <a:t>servir a Dios, pero están sirviendo fervientemente a Mammón. </a:t>
            </a:r>
            <a:r>
              <a:rPr lang="es-CO" b="1" dirty="0"/>
              <a:t>Esta obra que se hace a medias es una negación constante de Cristo, más bien que una confesión de Jesús</a:t>
            </a:r>
            <a:r>
              <a:rPr lang="es-CO" dirty="0"/>
              <a:t>. Muchos han traído a la iglesia su propio espíritu insubordinado, </a:t>
            </a:r>
            <a:r>
              <a:rPr lang="es-CO" dirty="0" smtClean="0"/>
              <a:t>-</a:t>
            </a:r>
            <a:r>
              <a:rPr lang="es-CO" u="sng" dirty="0" smtClean="0"/>
              <a:t>Que </a:t>
            </a:r>
            <a:r>
              <a:rPr lang="es-CO" u="sng" dirty="0"/>
              <a:t>rechaza la </a:t>
            </a:r>
            <a:r>
              <a:rPr lang="es-CO" u="sng" dirty="0" smtClean="0"/>
              <a:t>subordinación</a:t>
            </a:r>
            <a:r>
              <a:rPr lang="es-CO" dirty="0" smtClean="0"/>
              <a:t>-carente </a:t>
            </a:r>
            <a:r>
              <a:rPr lang="es-CO" dirty="0"/>
              <a:t>de refinamiento. Su gusto espiritual está pervertido por sus propias corrupciones inmorales y degradantes, y simbolizan al mundo en espíritu, en corazón y en propósito, confirmándose a sí mismos en prácticas lujuriosas, completamente llenos de engaño en su profesa vida cristiana. ¡Viven como pecadores, y pretenden ser cristianos! Los que pretenden ser cristianos y confesar a Cristo deben salir de entre ellos, y no tocar cosa inmunda, y separarse. . . </a:t>
            </a:r>
            <a:r>
              <a:rPr lang="es-CO" dirty="0" smtClean="0"/>
              <a:t>.</a:t>
            </a:r>
            <a:endParaRPr lang="es-CO" dirty="0"/>
          </a:p>
        </p:txBody>
      </p:sp>
    </p:spTree>
    <p:extLst>
      <p:ext uri="{BB962C8B-B14F-4D97-AF65-F5344CB8AC3E}">
        <p14:creationId xmlns:p14="http://schemas.microsoft.com/office/powerpoint/2010/main" val="41113859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66165"/>
            <a:ext cx="10515600" cy="6006353"/>
          </a:xfrm>
          <a:solidFill>
            <a:schemeClr val="accent1">
              <a:lumMod val="20000"/>
              <a:lumOff val="80000"/>
            </a:schemeClr>
          </a:solidFill>
          <a:scene3d>
            <a:camera prst="orthographicFront"/>
            <a:lightRig rig="threePt" dir="t"/>
          </a:scene3d>
          <a:sp3d>
            <a:bevelT prst="slope"/>
          </a:sp3d>
        </p:spPr>
        <p:txBody>
          <a:bodyPr>
            <a:normAutofit/>
          </a:bodyPr>
          <a:lstStyle/>
          <a:p>
            <a:pPr marL="0" indent="0" algn="ctr">
              <a:buNone/>
            </a:pPr>
            <a:r>
              <a:rPr lang="es-CO" sz="3200" dirty="0" smtClean="0"/>
              <a:t>“Dejo </a:t>
            </a:r>
            <a:r>
              <a:rPr lang="es-CO" sz="3200" dirty="0"/>
              <a:t>mi pluma y elevo mi alma en oración, para que el Señor sople su aliento vivificante sobre sus hijos desviados, que son huesos secos, para que vivan. </a:t>
            </a:r>
            <a:endParaRPr lang="es-CO" sz="3200" dirty="0" smtClean="0"/>
          </a:p>
          <a:p>
            <a:pPr marL="0" indent="0" algn="ctr">
              <a:buNone/>
            </a:pPr>
            <a:r>
              <a:rPr lang="es-CO" sz="3200" b="1" i="1" dirty="0" smtClean="0"/>
              <a:t>El </a:t>
            </a:r>
            <a:r>
              <a:rPr lang="es-CO" sz="3200" b="1" i="1" dirty="0"/>
              <a:t>fin está cerca, se insinúa sobre nosotros tan imperceptible y silenciosamente, como las furtivas pisadas del ladrón en la noche, </a:t>
            </a:r>
            <a:r>
              <a:rPr lang="es-CO" sz="3200" b="1" i="1" u="sng" dirty="0"/>
              <a:t>para sorprender a los que duermen</a:t>
            </a:r>
            <a:r>
              <a:rPr lang="es-CO" sz="3200" b="1" i="1" dirty="0"/>
              <a:t>, </a:t>
            </a:r>
            <a:r>
              <a:rPr lang="es-CO" sz="3200" b="1" i="1" u="sng" dirty="0"/>
              <a:t>estando desprevenidos y sin preparación</a:t>
            </a:r>
            <a:r>
              <a:rPr lang="es-CO" sz="3200" b="1" i="1" dirty="0"/>
              <a:t>. </a:t>
            </a:r>
            <a:endParaRPr lang="es-CO" sz="3200" b="1" i="1" dirty="0" smtClean="0"/>
          </a:p>
          <a:p>
            <a:pPr marL="0" indent="0" algn="ctr">
              <a:buNone/>
            </a:pPr>
            <a:r>
              <a:rPr lang="es-CO" sz="3200" dirty="0" smtClean="0"/>
              <a:t>Conceda </a:t>
            </a:r>
            <a:r>
              <a:rPr lang="es-CO" sz="3200" dirty="0"/>
              <a:t>el Señor que su Espíritu Santo descienda sobre los corazones dominados hoy por la comodidad, para que no sigan durmiendo como los demás, sino que velen y sean </a:t>
            </a:r>
            <a:r>
              <a:rPr lang="es-CO" sz="3200" dirty="0" smtClean="0"/>
              <a:t>sobrios”. </a:t>
            </a:r>
          </a:p>
          <a:p>
            <a:pPr marL="0" indent="0" algn="ctr">
              <a:buNone/>
            </a:pPr>
            <a:r>
              <a:rPr lang="es-CO" dirty="0">
                <a:solidFill>
                  <a:srgbClr val="FF0000"/>
                </a:solidFill>
              </a:rPr>
              <a:t>(</a:t>
            </a:r>
            <a:r>
              <a:rPr lang="es-CO" dirty="0" smtClean="0">
                <a:solidFill>
                  <a:srgbClr val="FF0000"/>
                </a:solidFill>
              </a:rPr>
              <a:t>Servicio </a:t>
            </a:r>
            <a:r>
              <a:rPr lang="es-CO" dirty="0">
                <a:solidFill>
                  <a:srgbClr val="FF0000"/>
                </a:solidFill>
              </a:rPr>
              <a:t>Cristiano Eficaz, </a:t>
            </a:r>
            <a:r>
              <a:rPr lang="es-CO" dirty="0" smtClean="0">
                <a:solidFill>
                  <a:srgbClr val="FF0000"/>
                </a:solidFill>
              </a:rPr>
              <a:t>p.52-53).</a:t>
            </a:r>
            <a:endParaRPr lang="es-CO" dirty="0">
              <a:solidFill>
                <a:srgbClr val="FF0000"/>
              </a:solidFill>
            </a:endParaRPr>
          </a:p>
        </p:txBody>
      </p:sp>
    </p:spTree>
    <p:extLst>
      <p:ext uri="{BB962C8B-B14F-4D97-AF65-F5344CB8AC3E}">
        <p14:creationId xmlns:p14="http://schemas.microsoft.com/office/powerpoint/2010/main" val="2703624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746499"/>
          </a:xfrm>
        </p:spPr>
        <p:txBody>
          <a:bodyPr>
            <a:normAutofit fontScale="90000"/>
          </a:bodyPr>
          <a:lstStyle/>
          <a:p>
            <a:pPr algn="ctr"/>
            <a:r>
              <a:rPr lang="es-CO" sz="5400" b="1" dirty="0" smtClean="0">
                <a:solidFill>
                  <a:srgbClr val="FF0000"/>
                </a:solidFill>
              </a:rPr>
              <a:t>ULTIMA ADVERTENCIA</a:t>
            </a:r>
            <a:endParaRPr lang="es-CO" sz="5400" b="1" dirty="0">
              <a:solidFill>
                <a:srgbClr val="FF0000"/>
              </a:solidFill>
            </a:endParaRPr>
          </a:p>
        </p:txBody>
      </p:sp>
      <p:sp>
        <p:nvSpPr>
          <p:cNvPr id="3" name="Marcador de contenido 2"/>
          <p:cNvSpPr>
            <a:spLocks noGrp="1"/>
          </p:cNvSpPr>
          <p:nvPr>
            <p:ph idx="1"/>
          </p:nvPr>
        </p:nvSpPr>
        <p:spPr>
          <a:xfrm>
            <a:off x="268941" y="1362636"/>
            <a:ext cx="11636187" cy="5217458"/>
          </a:xfrm>
          <a:solidFill>
            <a:schemeClr val="accent1">
              <a:lumMod val="20000"/>
              <a:lumOff val="80000"/>
            </a:schemeClr>
          </a:solidFill>
          <a:scene3d>
            <a:camera prst="orthographicFront"/>
            <a:lightRig rig="threePt" dir="t"/>
          </a:scene3d>
          <a:sp3d>
            <a:bevelT prst="angle"/>
          </a:sp3d>
        </p:spPr>
        <p:txBody>
          <a:bodyPr>
            <a:normAutofit fontScale="92500" lnSpcReduction="10000"/>
          </a:bodyPr>
          <a:lstStyle/>
          <a:p>
            <a:pPr marL="0" indent="0" algn="ctr">
              <a:buNone/>
            </a:pPr>
            <a:r>
              <a:rPr lang="es-CO" sz="3200" dirty="0" smtClean="0"/>
              <a:t>La </a:t>
            </a:r>
            <a:r>
              <a:rPr lang="es-CO" sz="3200" dirty="0"/>
              <a:t>mayor necesidad del mundo es la de hombres que no se vendan ni se compren; hombres que sean sinceros y honrados en lo más íntimo de sus almas; hombres que no teman dar al pecado el nombre que le corresponde; hombres cuya conciencia sea tan leal al deber como la brújula al polo; hombres que se mantengan de parte de la justicia aunque se desplomen los cielos</a:t>
            </a:r>
            <a:r>
              <a:rPr lang="es-CO" sz="3200" dirty="0" smtClean="0"/>
              <a:t>".</a:t>
            </a:r>
          </a:p>
          <a:p>
            <a:pPr marL="0" indent="0" algn="ctr">
              <a:buNone/>
            </a:pPr>
            <a:r>
              <a:rPr lang="es-CO" sz="3200" dirty="0" smtClean="0">
                <a:solidFill>
                  <a:srgbClr val="FF0000"/>
                </a:solidFill>
              </a:rPr>
              <a:t> </a:t>
            </a:r>
            <a:r>
              <a:rPr lang="es-CO" sz="3200" u="sng" dirty="0">
                <a:solidFill>
                  <a:srgbClr val="FF0000"/>
                </a:solidFill>
              </a:rPr>
              <a:t>Ellen G. White</a:t>
            </a:r>
            <a:r>
              <a:rPr lang="es-CO" sz="2400" dirty="0" smtClean="0">
                <a:solidFill>
                  <a:srgbClr val="FF0000"/>
                </a:solidFill>
              </a:rPr>
              <a:t>.</a:t>
            </a:r>
            <a:endParaRPr lang="es-CO" sz="3500" dirty="0" smtClean="0">
              <a:solidFill>
                <a:srgbClr val="FF0000"/>
              </a:solidFill>
            </a:endParaRPr>
          </a:p>
          <a:p>
            <a:pPr marL="0" indent="0" algn="ctr">
              <a:buNone/>
            </a:pPr>
            <a:endParaRPr lang="es-CO" sz="3500" dirty="0" smtClean="0"/>
          </a:p>
          <a:p>
            <a:pPr marL="0" indent="0" algn="ctr">
              <a:buNone/>
            </a:pPr>
            <a:r>
              <a:rPr lang="es-CO" sz="3500" dirty="0" smtClean="0"/>
              <a:t>Dios conceda a los líderes de su pueblo, que despierten a la realidad del tiempo presente; y den la voz de alarma, Cristo viene pronto, tal como lo indica la profecía de los 6000 años de pecado. </a:t>
            </a:r>
            <a:r>
              <a:rPr lang="es-CO" sz="4800" dirty="0" smtClean="0">
                <a:solidFill>
                  <a:srgbClr val="FF0000"/>
                </a:solidFill>
              </a:rPr>
              <a:t>PREPÁRENSE.</a:t>
            </a:r>
            <a:endParaRPr lang="es-CO" sz="4800" dirty="0">
              <a:solidFill>
                <a:srgbClr val="FF0000"/>
              </a:solidFill>
            </a:endParaRPr>
          </a:p>
        </p:txBody>
      </p:sp>
    </p:spTree>
    <p:extLst>
      <p:ext uri="{BB962C8B-B14F-4D97-AF65-F5344CB8AC3E}">
        <p14:creationId xmlns:p14="http://schemas.microsoft.com/office/powerpoint/2010/main" val="9997456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36843"/>
            <a:ext cx="10515600" cy="1325563"/>
          </a:xfrm>
          <a:solidFill>
            <a:schemeClr val="accent3">
              <a:lumMod val="20000"/>
              <a:lumOff val="80000"/>
            </a:schemeClr>
          </a:solidFill>
          <a:scene3d>
            <a:camera prst="orthographicFront"/>
            <a:lightRig rig="threePt" dir="t"/>
          </a:scene3d>
          <a:sp3d>
            <a:bevelT prst="angle"/>
          </a:sp3d>
        </p:spPr>
        <p:txBody>
          <a:bodyPr>
            <a:normAutofit/>
          </a:bodyPr>
          <a:lstStyle/>
          <a:p>
            <a:pPr algn="ctr"/>
            <a:r>
              <a:rPr lang="es-CO" sz="4800" b="1" i="1" dirty="0" smtClean="0">
                <a:solidFill>
                  <a:srgbClr val="FF0000"/>
                </a:solidFill>
              </a:rPr>
              <a:t>CONCLUSIÓN</a:t>
            </a:r>
            <a:endParaRPr lang="es-CO" sz="4800" b="1" i="1" dirty="0">
              <a:solidFill>
                <a:srgbClr val="FF0000"/>
              </a:solidFill>
            </a:endParaRPr>
          </a:p>
        </p:txBody>
      </p:sp>
      <p:sp>
        <p:nvSpPr>
          <p:cNvPr id="3" name="Marcador de contenido 2"/>
          <p:cNvSpPr>
            <a:spLocks noGrp="1"/>
          </p:cNvSpPr>
          <p:nvPr>
            <p:ph idx="1"/>
          </p:nvPr>
        </p:nvSpPr>
        <p:spPr>
          <a:xfrm>
            <a:off x="838200" y="2133599"/>
            <a:ext cx="10515600" cy="4043363"/>
          </a:xfrm>
          <a:blipFill>
            <a:blip r:embed="rId2"/>
            <a:tile tx="0" ty="0" sx="100000" sy="100000" flip="none" algn="tl"/>
          </a:blipFill>
          <a:scene3d>
            <a:camera prst="orthographicFront"/>
            <a:lightRig rig="threePt" dir="t"/>
          </a:scene3d>
          <a:sp3d>
            <a:bevelT prst="angle"/>
          </a:sp3d>
        </p:spPr>
        <p:txBody>
          <a:bodyPr>
            <a:normAutofit/>
          </a:bodyPr>
          <a:lstStyle/>
          <a:p>
            <a:pPr marL="0" indent="0" algn="ctr">
              <a:buNone/>
            </a:pPr>
            <a:r>
              <a:rPr lang="es-CO" sz="3600" dirty="0" smtClean="0"/>
              <a:t>El sueño de Dios es tener una iglesia en la tierra igual a la que existe en el cielo. Que se le adore solamente a Él, y se obedezca su palara, tal como Él la expresa.</a:t>
            </a:r>
          </a:p>
          <a:p>
            <a:pPr marL="0" indent="0" algn="ctr">
              <a:buNone/>
            </a:pPr>
            <a:endParaRPr lang="es-CO" sz="3600" b="1" dirty="0" smtClean="0"/>
          </a:p>
          <a:p>
            <a:pPr marL="0" indent="0" algn="ctr">
              <a:buNone/>
            </a:pPr>
            <a:r>
              <a:rPr lang="es-CO" sz="3600" b="1" dirty="0" smtClean="0"/>
              <a:t>Aunque la tierra no es el cielo, lo</a:t>
            </a:r>
            <a:r>
              <a:rPr lang="es-CO" sz="4000" b="1" dirty="0" smtClean="0"/>
              <a:t>s verdaderos hijos de Dios, deben vivir como si vivieran en el cielo. </a:t>
            </a:r>
            <a:endParaRPr lang="es-CO" sz="4000" b="1" dirty="0"/>
          </a:p>
        </p:txBody>
      </p:sp>
    </p:spTree>
    <p:extLst>
      <p:ext uri="{BB962C8B-B14F-4D97-AF65-F5344CB8AC3E}">
        <p14:creationId xmlns:p14="http://schemas.microsoft.com/office/powerpoint/2010/main" val="105625317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584</TotalTime>
  <Words>1108</Words>
  <Application>Microsoft Office PowerPoint</Application>
  <PresentationFormat>Panorámica</PresentationFormat>
  <Paragraphs>44</Paragraphs>
  <Slides>9</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9</vt:i4>
      </vt:variant>
    </vt:vector>
  </HeadingPairs>
  <TitlesOfParts>
    <vt:vector size="14" baseType="lpstr">
      <vt:lpstr>Algerian</vt:lpstr>
      <vt:lpstr>Arial</vt:lpstr>
      <vt:lpstr>Calibri</vt:lpstr>
      <vt:lpstr>Calibri Light</vt:lpstr>
      <vt:lpstr>Tema de Office</vt:lpstr>
      <vt:lpstr>Presentación de PowerPoint</vt:lpstr>
      <vt:lpstr>“HÁGASE TU VOLUNTAD, ASÍ EN LA TIERRA, COMO EN EL CIELO”  (Mat.6:10).</vt:lpstr>
      <vt:lpstr>Presentación de PowerPoint</vt:lpstr>
      <vt:lpstr>Presentación de PowerPoint</vt:lpstr>
      <vt:lpstr>Presentación de PowerPoint</vt:lpstr>
      <vt:lpstr>Presentación de PowerPoint</vt:lpstr>
      <vt:lpstr>Presentación de PowerPoint</vt:lpstr>
      <vt:lpstr>ULTIMA ADVERTENCIA</vt:lpstr>
      <vt:lpstr>CONCLUSIÓN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SUEÑO DE DIOS</dc:title>
  <dc:creator>Usuario de Windows</dc:creator>
  <cp:lastModifiedBy>Usuario de Windows</cp:lastModifiedBy>
  <cp:revision>17</cp:revision>
  <dcterms:created xsi:type="dcterms:W3CDTF">2018-12-11T21:54:59Z</dcterms:created>
  <dcterms:modified xsi:type="dcterms:W3CDTF">2018-12-12T21:42:54Z</dcterms:modified>
</cp:coreProperties>
</file>